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0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6" r:id="rId17"/>
    <p:sldId id="337" r:id="rId18"/>
    <p:sldId id="338" r:id="rId19"/>
    <p:sldId id="339" r:id="rId20"/>
    <p:sldId id="340" r:id="rId21"/>
    <p:sldId id="319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1E8E6-338A-4A90-B251-CA974EAAA18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3EFE7-9F6F-4C17-BAD9-64D785DD6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5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 smtClean="0"/>
              <a:t>Kliknite da biste uredili stil podnaslova mastera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7.12.2020.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5187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7.12.2020.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7541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7.12.2020.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7369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7.12.2020.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7545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7.12.2020.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1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7.12.2020.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2535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7.12.2020.</a:t>
            </a:fld>
            <a:endParaRPr lang="sr-Latn-R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27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7.12.2020.</a:t>
            </a:fld>
            <a:endParaRPr lang="sr-Latn-R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66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7.12.2020.</a:t>
            </a:fld>
            <a:endParaRPr lang="sr-Latn-R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8774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7.12.2020.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917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smtClean="0"/>
              <a:t>Uredi stil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C39D-EE4C-49E2-88FB-04C2AA13E23F}" type="datetimeFigureOut">
              <a:rPr lang="sr-Latn-RS" smtClean="0"/>
              <a:t>7.12.2020.</a:t>
            </a:fld>
            <a:endParaRPr lang="sr-Latn-R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4375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 smtClean="0"/>
              <a:t>Kliknite i uredite naslov mastera</a:t>
            </a:r>
            <a:endParaRPr lang="sr-Latn-R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 smtClean="0"/>
              <a:t>Uredi stil teksta mastera</a:t>
            </a:r>
          </a:p>
          <a:p>
            <a:pPr lvl="1"/>
            <a:r>
              <a:rPr lang="sr-Latn-RS" smtClean="0"/>
              <a:t>Drugi nivo</a:t>
            </a:r>
          </a:p>
          <a:p>
            <a:pPr lvl="2"/>
            <a:r>
              <a:rPr lang="sr-Latn-RS" smtClean="0"/>
              <a:t>Treći nivo</a:t>
            </a:r>
          </a:p>
          <a:p>
            <a:pPr lvl="3"/>
            <a:r>
              <a:rPr lang="sr-Latn-RS" smtClean="0"/>
              <a:t>Četvrti nivo</a:t>
            </a:r>
          </a:p>
          <a:p>
            <a:pPr lvl="4"/>
            <a:r>
              <a:rPr lang="sr-Latn-RS" smtClean="0"/>
              <a:t>Peti nivo</a:t>
            </a:r>
            <a:endParaRPr lang="sr-Latn-R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7C39D-EE4C-49E2-88FB-04C2AA13E23F}" type="datetimeFigureOut">
              <a:rPr lang="sr-Latn-RS" smtClean="0"/>
              <a:t>7.12.2020.</a:t>
            </a:fld>
            <a:endParaRPr lang="sr-Latn-R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D2097-B031-424B-9AAD-494E4C3A4E0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452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" TargetMode="External"/><Relationship Id="rId2" Type="http://schemas.openxmlformats.org/officeDocument/2006/relationships/hyperlink" Target="https://www.halobeba.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55845" y="259486"/>
            <a:ext cx="9136039" cy="1470025"/>
          </a:xfrm>
        </p:spPr>
        <p:txBody>
          <a:bodyPr anchor="ctr">
            <a:normAutofit/>
          </a:bodyPr>
          <a:lstStyle/>
          <a:p>
            <a:r>
              <a:rPr lang="sr-Latn-R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 I HIGIJENA</a:t>
            </a:r>
            <a:br>
              <a:rPr lang="sr-Latn-R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NOVOROĐENČETA I ODOJČETA</a:t>
            </a:r>
            <a:endParaRPr lang="sr-Latn-R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9" name="Picture 9" descr="Image result for nega odojÄ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50" y="2162175"/>
            <a:ext cx="41910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822575" y="6292850"/>
            <a:ext cx="675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/>
              <a:t>Programski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zadatak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Posebnog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programa</a:t>
            </a:r>
            <a:r>
              <a:rPr lang="en-US" altLang="en-US" sz="1200" b="1" dirty="0"/>
              <a:t> u </a:t>
            </a:r>
            <a:r>
              <a:rPr lang="en-US" altLang="en-US" sz="1200" b="1" dirty="0" err="1"/>
              <a:t>oblasti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javnog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zdravlja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za</a:t>
            </a:r>
            <a:r>
              <a:rPr lang="en-US" altLang="en-US" sz="1200" b="1" dirty="0"/>
              <a:t> APV u</a:t>
            </a:r>
            <a:r>
              <a:rPr lang="sr-Cyrl-RS" altLang="en-US" sz="1200" b="1" dirty="0"/>
              <a:t> 2020. </a:t>
            </a:r>
            <a:r>
              <a:rPr lang="en-US" altLang="en-US" sz="1200" b="1" dirty="0" err="1"/>
              <a:t>godini</a:t>
            </a:r>
            <a:r>
              <a:rPr lang="sr-Cyrl-RS" altLang="en-US" sz="1200" b="1" dirty="0"/>
              <a:t>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/>
              <a:t>Unapređenje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zdravstvene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pismenosti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populacije</a:t>
            </a:r>
            <a:r>
              <a:rPr lang="en-US" altLang="en-US" sz="1200" b="1" dirty="0"/>
              <a:t> – „</a:t>
            </a:r>
            <a:r>
              <a:rPr lang="en-US" altLang="en-US" sz="1200" b="1" dirty="0" err="1"/>
              <a:t>Znanjem</a:t>
            </a:r>
            <a:r>
              <a:rPr lang="en-US" altLang="en-US" sz="1200" b="1" dirty="0"/>
              <a:t> do </a:t>
            </a:r>
            <a:r>
              <a:rPr lang="en-US" altLang="en-US" sz="1200" b="1" dirty="0" err="1"/>
              <a:t>zdravih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izbora</a:t>
            </a:r>
            <a:r>
              <a:rPr lang="en-US" altLang="en-US" sz="1200" b="1" dirty="0"/>
              <a:t>“ 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4531058" y="5737225"/>
            <a:ext cx="3138984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Znanjem</a:t>
            </a:r>
            <a:r>
              <a:rPr lang="en-U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do </a:t>
            </a:r>
            <a:r>
              <a:rPr lang="en-US" sz="12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zdravih</a:t>
            </a:r>
            <a:r>
              <a:rPr lang="en-U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12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izbora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370513"/>
            <a:ext cx="20494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0394950" y="5453063"/>
            <a:ext cx="1744663" cy="1347787"/>
            <a:chOff x="10394950" y="5453063"/>
            <a:chExt cx="1744663" cy="1347787"/>
          </a:xfrm>
        </p:grpSpPr>
        <p:pic>
          <p:nvPicPr>
            <p:cNvPr id="13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75" r="5890" b="54884"/>
            <a:stretch>
              <a:fillRect/>
            </a:stretch>
          </p:blipFill>
          <p:spPr bwMode="auto">
            <a:xfrm>
              <a:off x="10499725" y="5737225"/>
              <a:ext cx="1639888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10394950" y="5453063"/>
              <a:ext cx="17446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sr-Cyrl-RS" altLang="en-US" sz="1000" b="1" dirty="0">
                  <a:solidFill>
                    <a:srgbClr val="FF0000"/>
                  </a:solidFill>
                </a:rPr>
                <a:t>Институт за јавно здравље Војводине</a:t>
              </a:r>
              <a:endParaRPr lang="en-US" altLang="en-US" sz="1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776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1472" y="-85256"/>
            <a:ext cx="10515600" cy="1325563"/>
          </a:xfrm>
        </p:spPr>
        <p:txBody>
          <a:bodyPr>
            <a:normAutofit/>
          </a:bodyPr>
          <a:lstStyle/>
          <a:p>
            <a:r>
              <a:rPr lang="sr-Latn-RS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 genitalija kod devojčica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1472" y="1013110"/>
            <a:ext cx="5618328" cy="4798539"/>
          </a:xfrm>
        </p:spPr>
        <p:txBody>
          <a:bodyPr>
            <a:normAutofit/>
          </a:bodyPr>
          <a:lstStyle/>
          <a:p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Genitalije nikada ne treba prati penom za kupanje, sapunom ili kupkom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jer se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može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iritirati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sluzokoža.</a:t>
            </a:r>
          </a:p>
          <a:p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Kod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devojčica se dešava da se iz vagine pojavi oskudan beli sekret i ovo je normalna pojava.  </a:t>
            </a:r>
          </a:p>
          <a:p>
            <a:pPr marL="0" indent="0">
              <a:buNone/>
            </a:pPr>
            <a:endParaRPr lang="sr-Latn-R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04613" y="985814"/>
            <a:ext cx="5286801" cy="5169326"/>
          </a:xfrm>
        </p:spPr>
        <p:txBody>
          <a:bodyPr>
            <a:noAutofit/>
          </a:bodyPr>
          <a:lstStyle/>
          <a:p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Pri brisanju genitalne regije voditi računa da se briše tupferom od vate obilno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natopljen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toplom vodom, od spreda ka pozadi (jedan potez 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jedan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tupfer). </a:t>
            </a:r>
          </a:p>
          <a:p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Nikada obrnuto ili trljati 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gore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dole,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jer time bi se bakterije sa analnog otvora prenele u vaginu.</a:t>
            </a:r>
          </a:p>
        </p:txBody>
      </p:sp>
      <p:pic>
        <p:nvPicPr>
          <p:cNvPr id="13318" name="Picture 6" descr="Image result for nega genitalija kod devojÄ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958" y="4298500"/>
            <a:ext cx="3839250" cy="255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8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33233" y="204712"/>
            <a:ext cx="10515600" cy="912763"/>
          </a:xfrm>
        </p:spPr>
        <p:txBody>
          <a:bodyPr>
            <a:normAutofit/>
          </a:bodyPr>
          <a:lstStyle/>
          <a:p>
            <a:r>
              <a:rPr lang="sr-Latn-RS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 genitalija kod dečaka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9432" y="1115839"/>
            <a:ext cx="5762767" cy="4351338"/>
          </a:xfrm>
        </p:spPr>
        <p:txBody>
          <a:bodyPr>
            <a:noAutofit/>
          </a:bodyPr>
          <a:lstStyle/>
          <a:p>
            <a:pPr algn="just"/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Koža koja pokriva glavić penisa povlači se nežno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unazad, koliko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može,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  da bi se izbrisale bele naslage. </a:t>
            </a:r>
          </a:p>
          <a:p>
            <a:pPr algn="just"/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Za brisanje se koristi tupfer vate natopljen toplom vodom. </a:t>
            </a:r>
          </a:p>
          <a:p>
            <a:pPr algn="just"/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Bele naslage su normalna pojava, nema razloga za brigu.To su proizvodi lojnih žlezda. </a:t>
            </a:r>
          </a:p>
          <a:p>
            <a:pPr marL="0" indent="0" algn="just">
              <a:buNone/>
            </a:pPr>
            <a:endParaRPr lang="sr-Latn-R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89341" y="1076532"/>
            <a:ext cx="5447733" cy="4351338"/>
          </a:xfrm>
        </p:spPr>
        <p:txBody>
          <a:bodyPr>
            <a:noAutofit/>
          </a:bodyPr>
          <a:lstStyle/>
          <a:p>
            <a:pPr algn="just"/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Dečaci do tri godine imaju fiziološku fimozu, odnosno suženje i kožica se ne može prevući do kraja.</a:t>
            </a:r>
          </a:p>
          <a:p>
            <a:pPr algn="just"/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Kožica se povlači unazad  samo do granice pokretljivosti, onoliko koliko može, a da ne boli. </a:t>
            </a:r>
          </a:p>
          <a:p>
            <a:pPr algn="just"/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Zatim se ispere toplom vodom i kožica vrati nazad.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88" y="5427870"/>
            <a:ext cx="2179478" cy="14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9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1597" y="133113"/>
            <a:ext cx="10515600" cy="1325563"/>
          </a:xfrm>
        </p:spPr>
        <p:txBody>
          <a:bodyPr/>
          <a:lstStyle/>
          <a:p>
            <a:r>
              <a:rPr lang="sr-Latn-R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Higijena bebine garderobe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597" y="1458676"/>
            <a:ext cx="10515600" cy="3318040"/>
          </a:xfrm>
        </p:spPr>
        <p:txBody>
          <a:bodyPr>
            <a:normAutofit/>
          </a:bodyPr>
          <a:lstStyle/>
          <a:p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Svu kupljenu garderobu je potrebno uvek oprati pre upotrebe jer se nova odeća uvek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tretira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raznim hemikalijama protiv gljivica i mikroba.</a:t>
            </a:r>
          </a:p>
          <a:p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Različiti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odevni predmeti zahtevaju različite temperature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pranja;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na etiketama se mogu pronaći detaljna uputstva, i time sprečiti uništavanje i smanjivanje tkanine.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33"/>
          <a:stretch/>
        </p:blipFill>
        <p:spPr>
          <a:xfrm>
            <a:off x="5785957" y="4458741"/>
            <a:ext cx="5551068" cy="2710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25" y="4769835"/>
            <a:ext cx="4694704" cy="208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6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7824" y="122237"/>
            <a:ext cx="10515600" cy="1325563"/>
          </a:xfrm>
        </p:spPr>
        <p:txBody>
          <a:bodyPr/>
          <a:lstStyle/>
          <a:p>
            <a:r>
              <a:rPr lang="sr-Latn-RS" alt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Higijena bebine garderobe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7824" y="1350216"/>
            <a:ext cx="6324600" cy="5213445"/>
          </a:xfrm>
        </p:spPr>
        <p:txBody>
          <a:bodyPr>
            <a:noAutofit/>
          </a:bodyPr>
          <a:lstStyle/>
          <a:p>
            <a:r>
              <a:rPr lang="sr-Latn-R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Bebinu odeću uvek treba prati odvojeno od garderobe drugih ukućana.</a:t>
            </a:r>
          </a:p>
          <a:p>
            <a:r>
              <a:rPr lang="sr-Latn-R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Obojena odeća se pere na 40 stepeni, bela garderoba na 60 stepeni, dok </a:t>
            </a:r>
            <a:r>
              <a:rPr lang="sr-Latn-RS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se pamučne </a:t>
            </a:r>
            <a:r>
              <a:rPr lang="sr-Latn-R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pelene, peškiri, posteljina i sve što dolazi u direktan kontakt sa bebinom kožom, </a:t>
            </a:r>
            <a:r>
              <a:rPr lang="sr-Latn-RS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pere </a:t>
            </a:r>
            <a:r>
              <a:rPr lang="sr-Latn-R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na najvišoj temperaturi (90 stepeni). </a:t>
            </a:r>
          </a:p>
          <a:p>
            <a:endParaRPr lang="sr-Latn-RS" alt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7" name="Picture 5" descr="Baby in White Onesie Lying on B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614" y="1336568"/>
            <a:ext cx="4191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99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0401" y="150125"/>
            <a:ext cx="7391402" cy="817230"/>
          </a:xfrm>
        </p:spPr>
        <p:txBody>
          <a:bodyPr/>
          <a:lstStyle/>
          <a:p>
            <a:r>
              <a:rPr lang="sr-Latn-R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Higijena bebine garderobe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753" y="1062891"/>
            <a:ext cx="10230135" cy="505284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Bebina koža je veoma osetljiva i burno može reagovati na određene supstance koje se nalaze u prašku za veš.</a:t>
            </a:r>
          </a:p>
          <a:p>
            <a:pPr>
              <a:lnSpc>
                <a:spcPct val="90000"/>
              </a:lnSpc>
            </a:pP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Uvek nakon pranja, uključiti opciju dodatnog ispiranja.</a:t>
            </a:r>
          </a:p>
          <a:p>
            <a:pPr>
              <a:lnSpc>
                <a:spcPct val="90000"/>
              </a:lnSpc>
            </a:pP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Pri izboru praška za veš, najbolje je da bude tečan.</a:t>
            </a:r>
          </a:p>
          <a:p>
            <a:pPr>
              <a:lnSpc>
                <a:spcPct val="90000"/>
              </a:lnSpc>
            </a:pP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Prilikom kupovine deterdženta 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omekšivača vodite računa da bude blag, da je nežnog mirisa, da je biorazgradiv i da sadrži aditive prirodnog porekla.</a:t>
            </a:r>
          </a:p>
          <a:p>
            <a:pPr>
              <a:lnSpc>
                <a:spcPct val="90000"/>
              </a:lnSpc>
            </a:pP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Na pakovanju mora biti naznačeno da su dermatološki testirani na osetljivoj koži, a oznaka 0+ znači da se mogu koristiti od najranijeg uzrasta, od rođenja. </a:t>
            </a:r>
          </a:p>
        </p:txBody>
      </p:sp>
      <p:pic>
        <p:nvPicPr>
          <p:cNvPr id="4" name="Picture 13" descr="Topless Baby Lying on Blue Text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299" y="0"/>
            <a:ext cx="1819701" cy="272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59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9585" y="104277"/>
            <a:ext cx="7432343" cy="1148143"/>
          </a:xfrm>
        </p:spPr>
        <p:txBody>
          <a:bodyPr/>
          <a:lstStyle/>
          <a:p>
            <a:r>
              <a:rPr lang="sr-Latn-R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Higijena bebinog pribora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4993" y="1252420"/>
            <a:ext cx="8919949" cy="2241408"/>
          </a:xfrm>
        </p:spPr>
        <p:txBody>
          <a:bodyPr>
            <a:normAutofit lnSpcReduction="10000"/>
          </a:bodyPr>
          <a:lstStyle/>
          <a:p>
            <a:r>
              <a:rPr lang="sr-Latn-R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Kako beba raste i razvija se, tako i njen imuni sistem postaje sve jači i snažniji, spreman da se brani od virusa i bakterija. Dok je beba mala njen pribor treba da bude besprekorno čist.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0401" y="3620305"/>
            <a:ext cx="8919949" cy="3237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RS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Kada beba počne samostalno da sedi, i krene se sa uvođenjem čvrste hrane, a to je oko 6 meseca života, pribor iz kog beba jede i pije (tanjirići, činijice, šoljice, čaše), ne treba sterilisati, dovoljno je oprati toplom vodom i nekim blagim bebi deterdžentom.  </a:t>
            </a:r>
          </a:p>
        </p:txBody>
      </p:sp>
      <p:pic>
        <p:nvPicPr>
          <p:cNvPr id="5" name="Picture 11" descr="Image result for toaleta nosa novoroÄenÄ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875" y="104277"/>
            <a:ext cx="3198125" cy="295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98" y="3379362"/>
            <a:ext cx="2909222" cy="291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5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10654" y="61911"/>
            <a:ext cx="10515600" cy="1325563"/>
          </a:xfrm>
        </p:spPr>
        <p:txBody>
          <a:bodyPr/>
          <a:lstStyle/>
          <a:p>
            <a:r>
              <a:rPr lang="sr-Latn-R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Pranje zubića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654" y="1169110"/>
            <a:ext cx="11240068" cy="4351338"/>
          </a:xfrm>
        </p:spPr>
        <p:txBody>
          <a:bodyPr>
            <a:normAutofit/>
          </a:bodyPr>
          <a:lstStyle/>
          <a:p>
            <a:r>
              <a:rPr lang="sr-Latn-R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Dok bebi nije nikao ni jedan zubić, higijenu je najbolje sprovoditi prebrisavanjem desni sa komadićem sterilne gaze (5x5cm) obmotanom oko kažiprsta i navlaženom fiziološkim rastvorom.  </a:t>
            </a:r>
          </a:p>
          <a:p>
            <a:r>
              <a:rPr lang="sr-Latn-R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Nakon pojave prvih mlečnih zubića u petom / šestom mesecu, neophodno je početi sa pranjem </a:t>
            </a:r>
            <a:r>
              <a:rPr lang="sr-Latn-RS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zubića; </a:t>
            </a:r>
            <a:r>
              <a:rPr lang="sr-Latn-R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tada se započinje korišćenje male mekane četkice za bebe.  </a:t>
            </a:r>
          </a:p>
        </p:txBody>
      </p:sp>
      <p:pic>
        <p:nvPicPr>
          <p:cNvPr id="22533" name="Picture 5" descr="Image result for nega usne dupljenovoroÄenÄ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099" y="4729725"/>
            <a:ext cx="2828273" cy="212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63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7227" y="1122529"/>
            <a:ext cx="8558284" cy="4896134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Kako dete raste, počne da sedi, prohoda i počne da jede samostalno ili uz pomoć roditelja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složeniju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 šećerima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bogatij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hranu,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važno je zube prati dva puta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dnevno;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time štitimo zubnu gleđ od mogućih oštećenja. </a:t>
            </a:r>
          </a:p>
          <a:p>
            <a:pPr algn="just">
              <a:lnSpc>
                <a:spcPct val="90000"/>
              </a:lnSpc>
            </a:pP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Nakon prve godine dete treba samo kroz igru da četka zubiće, uz nadzor, kontrolu i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asistenciju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roditelja.</a:t>
            </a:r>
          </a:p>
          <a:p>
            <a:pPr algn="just">
              <a:lnSpc>
                <a:spcPct val="90000"/>
              </a:lnSpc>
            </a:pP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Higijena usta i zuba je veoma važna za prve mlečne zubiće,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jer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ih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jedino higijenom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možemo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održati zdravim dok ne ispadnu i niknu stalni zubi. </a:t>
            </a:r>
          </a:p>
          <a:p>
            <a:pPr>
              <a:lnSpc>
                <a:spcPct val="90000"/>
              </a:lnSpc>
            </a:pPr>
            <a:endParaRPr lang="sr-Latn-R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3107" y="280275"/>
            <a:ext cx="4552666" cy="7160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Pranje zubića</a:t>
            </a:r>
            <a:endParaRPr lang="sr-Latn-R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7" t="14235" r="49711" b="8490"/>
          <a:stretch/>
        </p:blipFill>
        <p:spPr bwMode="auto">
          <a:xfrm>
            <a:off x="8898341" y="14473"/>
            <a:ext cx="3293660" cy="682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20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45000"/>
    </mc:Choice>
    <mc:Fallback xmlns="">
      <p:transition spd="slow" advClick="0" advTm="4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1444" y="279779"/>
            <a:ext cx="10904561" cy="2667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r-Latn-R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Mlečni zubi kod beba isto su važni kao i trajni zubi kod odraslih. Oni bebama pomažu da žvaću novu i čvrstu 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hranu</a:t>
            </a:r>
            <a:r>
              <a:rPr lang="sr-Cyrl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kao i da govore. </a:t>
            </a:r>
          </a:p>
          <a:p>
            <a:pPr>
              <a:lnSpc>
                <a:spcPct val="90000"/>
              </a:lnSpc>
            </a:pPr>
            <a:r>
              <a:rPr lang="sr-Latn-R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Pri smirivanju nadraženih desni mogu se koristiti razne glodalice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Cyrl-RS" alt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sr-Cyrl-R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sr-Cyrl-R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sr-Cyrl-R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sr-Cyrl-RS" alt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sr-Cyrl-R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sr-Cyrl-RS" alt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zaboravite da zakažete prvu posetu stomatologu po nicanju prvih </a:t>
            </a:r>
            <a:r>
              <a:rPr lang="sr-Latn-RS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zuba</a:t>
            </a:r>
            <a:r>
              <a:rPr lang="sr-Cyrl-RS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7" name="Picture 5" descr="Smiling Baby Biting Right Index Finge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268" y="2560093"/>
            <a:ext cx="5534025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82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5230" y="161485"/>
            <a:ext cx="8229600" cy="792162"/>
          </a:xfrm>
        </p:spPr>
        <p:txBody>
          <a:bodyPr/>
          <a:lstStyle/>
          <a:p>
            <a:r>
              <a:rPr lang="sr-Latn-R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Bebine igračke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014" y="994590"/>
            <a:ext cx="11805314" cy="3136985"/>
          </a:xfrm>
        </p:spPr>
        <p:txBody>
          <a:bodyPr>
            <a:noAutofit/>
          </a:bodyPr>
          <a:lstStyle/>
          <a:p>
            <a:r>
              <a:rPr lang="sr-Latn-R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Bebine igračke su uglavnom pune prašine, raznih bakterija, grinja, pogotovo ako ih dete svuda vuče za sobom.</a:t>
            </a:r>
          </a:p>
          <a:p>
            <a:r>
              <a:rPr lang="sr-Latn-R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Bebe ih često stavljaju u usta. Mikroorganizmi na igračkama mogu da izazovu respiratorne i stomačne </a:t>
            </a:r>
            <a:r>
              <a:rPr lang="sr-Latn-RS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infekcije. </a:t>
            </a:r>
            <a:endParaRPr lang="sr-Latn-RS" alt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Obavezno se </a:t>
            </a:r>
            <a:r>
              <a:rPr lang="sr-Latn-RS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peru, </a:t>
            </a:r>
            <a:r>
              <a:rPr lang="sr-Latn-R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pogotovo ako je dete bolesno. </a:t>
            </a:r>
          </a:p>
        </p:txBody>
      </p:sp>
      <p:pic>
        <p:nvPicPr>
          <p:cNvPr id="24582" name="Picture 6" descr="Image result for nega odojÄ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47" y="4131576"/>
            <a:ext cx="6185633" cy="271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88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8016" y="337191"/>
            <a:ext cx="8229600" cy="715962"/>
          </a:xfrm>
        </p:spPr>
        <p:txBody>
          <a:bodyPr>
            <a:noAutofit/>
          </a:bodyPr>
          <a:lstStyle/>
          <a:p>
            <a:r>
              <a:rPr lang="sr-Latn-RS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Koža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46" y="1123668"/>
            <a:ext cx="7833815" cy="5059363"/>
          </a:xfrm>
        </p:spPr>
        <p:txBody>
          <a:bodyPr>
            <a:normAutofit/>
          </a:bodyPr>
          <a:lstStyle/>
          <a:p>
            <a:r>
              <a:rPr lang="sr-Latn-R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Bebina koža – ružičasta, meka, 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glatka</a:t>
            </a:r>
            <a:r>
              <a:rPr lang="sr-Cyrl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izaziva osmeh i potrebu za dodirom.</a:t>
            </a:r>
          </a:p>
          <a:p>
            <a:r>
              <a:rPr lang="sr-Latn-R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 rođenju, veoma je tanka i osetljiva, prekrivena masnim žućkastim slojem koji se zove sirasti maz, nedovoljno je razvijena, a struktura i funkcija se mnogo razlikuje od kože odraslih.</a:t>
            </a:r>
          </a:p>
        </p:txBody>
      </p:sp>
      <p:pic>
        <p:nvPicPr>
          <p:cNvPr id="6153" name="Picture 9" descr="Sleeping Baby's F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588" y="4108273"/>
            <a:ext cx="4194412" cy="279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08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5230" y="844463"/>
            <a:ext cx="11008057" cy="2895600"/>
          </a:xfrm>
        </p:spPr>
        <p:txBody>
          <a:bodyPr>
            <a:noAutofit/>
          </a:bodyPr>
          <a:lstStyle/>
          <a:p>
            <a:r>
              <a:rPr lang="sr-Latn-RS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Zvečke i </a:t>
            </a:r>
            <a:r>
              <a:rPr lang="sr-Latn-RS" altLang="en-US" sz="3100" dirty="0">
                <a:latin typeface="Arial" panose="020B0604020202020204" pitchFamily="34" charset="0"/>
                <a:cs typeface="Arial" panose="020B0604020202020204" pitchFamily="34" charset="0"/>
              </a:rPr>
              <a:t>glodalice je potrebno oprati svakog dana.</a:t>
            </a:r>
          </a:p>
          <a:p>
            <a:r>
              <a:rPr lang="sr-Latn-RS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Patkice </a:t>
            </a:r>
            <a:r>
              <a:rPr lang="sr-Latn-RS" altLang="en-US" sz="3100" dirty="0">
                <a:latin typeface="Arial" panose="020B0604020202020204" pitchFamily="34" charset="0"/>
                <a:cs typeface="Arial" panose="020B0604020202020204" pitchFamily="34" charset="0"/>
              </a:rPr>
              <a:t>i druge gumene igračke sa kojima se bebe igraju prilikom kupanja, </a:t>
            </a:r>
            <a:r>
              <a:rPr lang="sr-Latn-RS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treba </a:t>
            </a:r>
            <a:r>
              <a:rPr lang="sr-Latn-RS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dobro </a:t>
            </a:r>
            <a:r>
              <a:rPr lang="sr-Latn-RS" altLang="en-US" sz="3100" dirty="0">
                <a:latin typeface="Arial" panose="020B0604020202020204" pitchFamily="34" charset="0"/>
                <a:cs typeface="Arial" panose="020B0604020202020204" pitchFamily="34" charset="0"/>
              </a:rPr>
              <a:t>isprati i posušiti kako se na njima ne bi stvarale gljivice, buđ i bakterije. </a:t>
            </a:r>
          </a:p>
          <a:p>
            <a:r>
              <a:rPr lang="sr-Latn-RS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Plastične </a:t>
            </a:r>
            <a:r>
              <a:rPr lang="sr-Latn-RS" altLang="en-US" sz="3100" dirty="0">
                <a:latin typeface="Arial" panose="020B0604020202020204" pitchFamily="34" charset="0"/>
                <a:cs typeface="Arial" panose="020B0604020202020204" pitchFamily="34" charset="0"/>
              </a:rPr>
              <a:t>i drvene rekvizite (kocke, autići, kamioni) prati blagim </a:t>
            </a:r>
            <a:r>
              <a:rPr lang="sr-Latn-RS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bebi</a:t>
            </a:r>
            <a:r>
              <a:rPr lang="sr-Cyrl-RS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r-Latn-RS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deterdžentom </a:t>
            </a:r>
            <a:r>
              <a:rPr lang="sr-Latn-RS" altLang="en-US" sz="3100" dirty="0">
                <a:latin typeface="Arial" panose="020B0604020202020204" pitchFamily="34" charset="0"/>
                <a:cs typeface="Arial" panose="020B0604020202020204" pitchFamily="34" charset="0"/>
              </a:rPr>
              <a:t>ili tečnošću za </a:t>
            </a:r>
            <a:r>
              <a:rPr lang="sr-Latn-RS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posu</a:t>
            </a:r>
            <a:r>
              <a:rPr lang="sr-Latn-RS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sr-Latn-RS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r-Latn-RS" altLang="en-US" sz="3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a nakon </a:t>
            </a:r>
            <a:r>
              <a:rPr lang="sr-Latn-RS" alt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toga dobro isperite.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75230" y="161485"/>
            <a:ext cx="8229600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alt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Bebine igračke</a:t>
            </a:r>
            <a:endParaRPr lang="sr-Latn-RS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19584" y="4145744"/>
            <a:ext cx="11485728" cy="25826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Krpene i plišane igračke najviše skupljaju prašinu i </a:t>
            </a:r>
            <a:r>
              <a:rPr lang="sr-Latn-RS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grinje; potrebno </a:t>
            </a:r>
            <a:r>
              <a:rPr lang="sr-Latn-RS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ih je redovno tresti i prati u veš mašini, blagim tečnim deterdžentom za veš.</a:t>
            </a:r>
          </a:p>
          <a:p>
            <a:r>
              <a:rPr lang="sr-Latn-RS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Oprane igračke se 2 puta ispiraju.</a:t>
            </a:r>
          </a:p>
          <a:p>
            <a:r>
              <a:rPr lang="sr-Latn-RS" alt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Peru se na svakih 15 dana i suše na suncu ili sušilici. </a:t>
            </a:r>
            <a:endParaRPr lang="sr-Latn-RS" alt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205" y="5244152"/>
            <a:ext cx="872060" cy="1357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931" y="5114498"/>
            <a:ext cx="743803" cy="1487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54" y="2292263"/>
            <a:ext cx="86868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r="10219"/>
          <a:stretch/>
        </p:blipFill>
        <p:spPr>
          <a:xfrm>
            <a:off x="10467833" y="23872"/>
            <a:ext cx="1724167" cy="143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8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ChangeArrowheads="1"/>
          </p:cNvSpPr>
          <p:nvPr/>
        </p:nvSpPr>
        <p:spPr bwMode="auto">
          <a:xfrm rot="10800000" flipV="1">
            <a:off x="345798" y="4201866"/>
            <a:ext cx="11509612" cy="95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sr-Latn-R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Izvor teksta:</a:t>
            </a:r>
            <a:endParaRPr lang="sr-Latn-R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AutoNum type="arabicPeriod"/>
            </a:pPr>
            <a:r>
              <a:rPr lang="sr-Latn-R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Halo </a:t>
            </a:r>
            <a:r>
              <a:rPr lang="sr-Latn-RS" altLang="en-US" dirty="0">
                <a:latin typeface="Arial" panose="020B0604020202020204" pitchFamily="34" charset="0"/>
                <a:cs typeface="Arial" panose="020B0604020202020204" pitchFamily="34" charset="0"/>
              </a:rPr>
              <a:t>beba, Gradski zavod za javno zdravlje </a:t>
            </a:r>
            <a:r>
              <a:rPr lang="sr-Latn-R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Beograd, </a:t>
            </a:r>
            <a:r>
              <a:rPr lang="sr-Latn-RS" alt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https://www.halobeba.rs/</a:t>
            </a:r>
            <a:r>
              <a:rPr lang="sr-Latn-R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AutoNum type="arabicPeriod"/>
            </a:pPr>
            <a:r>
              <a:rPr lang="sr-Latn-R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Fotografije: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3" tooltip="https://pixabay.com/"/>
              </a:rPr>
              <a:t>https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  <a:hlinkClick r:id="rId3" tooltip="https://pixabay.com/"/>
              </a:rPr>
              <a:t>://</a:t>
            </a:r>
            <a:r>
              <a:rPr lang="en-US" u="sng" dirty="0" err="1">
                <a:latin typeface="Arial" panose="020B0604020202020204" pitchFamily="34" charset="0"/>
                <a:cs typeface="Arial" panose="020B0604020202020204" pitchFamily="34" charset="0"/>
                <a:hlinkClick r:id="rId3" tooltip="https://pixabay.com/"/>
              </a:rPr>
              <a:t>pixabay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  <a:hlinkClick r:id="rId3" tooltip="https://pixabay.com/"/>
              </a:rPr>
              <a:t>.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3" tooltip="https://pixabay.com/"/>
              </a:rPr>
              <a:t>com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  <a:hlinkClick r:id="rId3" tooltip="https://pixabay.com/"/>
              </a:rPr>
              <a:t>/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i zdravstveno-vaspitni materijal Instituta za javno zdravlje Vojvodine.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370513"/>
            <a:ext cx="20494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0394950" y="5453063"/>
            <a:ext cx="1744663" cy="1347787"/>
            <a:chOff x="10394950" y="5453063"/>
            <a:chExt cx="1744663" cy="1347787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75" r="5890" b="54884"/>
            <a:stretch>
              <a:fillRect/>
            </a:stretch>
          </p:blipFill>
          <p:spPr bwMode="auto">
            <a:xfrm>
              <a:off x="10499725" y="5737225"/>
              <a:ext cx="1639888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10394950" y="5453063"/>
              <a:ext cx="17446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sr-Cyrl-RS" altLang="en-US" sz="1000" b="1" dirty="0">
                  <a:solidFill>
                    <a:srgbClr val="FF0000"/>
                  </a:solidFill>
                </a:rPr>
                <a:t>Институт за јавно здравље Војводине</a:t>
              </a:r>
              <a:endParaRPr lang="en-US" altLang="en-US" sz="1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>
            <a:off x="4531058" y="5737225"/>
            <a:ext cx="3138984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Znanjem</a:t>
            </a:r>
            <a:r>
              <a:rPr lang="en-U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do </a:t>
            </a:r>
            <a:r>
              <a:rPr lang="en-US" sz="12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zdravih</a:t>
            </a:r>
            <a:r>
              <a:rPr lang="en-US" sz="1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12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izbora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822575" y="6292850"/>
            <a:ext cx="675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/>
              <a:t>Programski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zadatak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Posebnog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programa</a:t>
            </a:r>
            <a:r>
              <a:rPr lang="en-US" altLang="en-US" sz="1200" b="1" dirty="0"/>
              <a:t> u </a:t>
            </a:r>
            <a:r>
              <a:rPr lang="en-US" altLang="en-US" sz="1200" b="1" dirty="0" err="1"/>
              <a:t>oblasti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javnog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zdravlja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za</a:t>
            </a:r>
            <a:r>
              <a:rPr lang="en-US" altLang="en-US" sz="1200" b="1" dirty="0"/>
              <a:t> APV u</a:t>
            </a:r>
            <a:r>
              <a:rPr lang="sr-Cyrl-RS" altLang="en-US" sz="1200" b="1" dirty="0"/>
              <a:t> 2020. </a:t>
            </a:r>
            <a:r>
              <a:rPr lang="en-US" altLang="en-US" sz="1200" b="1" dirty="0" err="1"/>
              <a:t>godini</a:t>
            </a:r>
            <a:r>
              <a:rPr lang="sr-Cyrl-RS" altLang="en-US" sz="1200" b="1" dirty="0"/>
              <a:t>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/>
              <a:t>Unapređenje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zdravstvene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pismenosti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populacije</a:t>
            </a:r>
            <a:r>
              <a:rPr lang="en-US" altLang="en-US" sz="1200" b="1" dirty="0"/>
              <a:t> – „</a:t>
            </a:r>
            <a:r>
              <a:rPr lang="en-US" altLang="en-US" sz="1200" b="1" dirty="0" err="1"/>
              <a:t>Znanjem</a:t>
            </a:r>
            <a:r>
              <a:rPr lang="en-US" altLang="en-US" sz="1200" b="1" dirty="0"/>
              <a:t> do </a:t>
            </a:r>
            <a:r>
              <a:rPr lang="en-US" altLang="en-US" sz="1200" b="1" dirty="0" err="1"/>
              <a:t>zdravih</a:t>
            </a:r>
            <a:r>
              <a:rPr lang="en-US" altLang="en-US" sz="1200" b="1" dirty="0"/>
              <a:t> </a:t>
            </a:r>
            <a:r>
              <a:rPr lang="en-US" altLang="en-US" sz="1200" b="1" dirty="0" err="1"/>
              <a:t>izbora</a:t>
            </a:r>
            <a:r>
              <a:rPr lang="en-US" altLang="en-US" sz="1200" b="1" dirty="0"/>
              <a:t>“ </a:t>
            </a:r>
          </a:p>
        </p:txBody>
      </p:sp>
      <p:pic>
        <p:nvPicPr>
          <p:cNvPr id="13" name="Picture 5" descr="Image result for nega odojÄe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14" y="402315"/>
            <a:ext cx="4672672" cy="371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34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767" y="105817"/>
            <a:ext cx="10515600" cy="1325563"/>
          </a:xfrm>
        </p:spPr>
        <p:txBody>
          <a:bodyPr>
            <a:normAutofit/>
          </a:bodyPr>
          <a:lstStyle/>
          <a:p>
            <a:r>
              <a:rPr lang="sr-Latn-RS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Kupanje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767" y="1253331"/>
            <a:ext cx="10515600" cy="4351338"/>
          </a:xfrm>
        </p:spPr>
        <p:txBody>
          <a:bodyPr>
            <a:normAutofit/>
          </a:bodyPr>
          <a:lstStyle/>
          <a:p>
            <a:r>
              <a:rPr lang="sr-Latn-R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Prvih 14 dana po rođenju preporučuje se kupanje 2 – 3 puta nedeljno po 5 minuta, isključivo čistom toplom 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vodom</a:t>
            </a:r>
            <a:r>
              <a:rPr lang="sr-Cyrl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bez korišćenja sapuna i kupki. </a:t>
            </a:r>
          </a:p>
          <a:p>
            <a:r>
              <a:rPr lang="sr-Latn-R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Sušenje kože uraditi tapkanjem, a ne grubim brisanjem ili trljanjem. </a:t>
            </a:r>
          </a:p>
          <a:p>
            <a:endParaRPr lang="sr-Latn-R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3" name="AutoShape 5" descr="Image result for nega odojÄeta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AutoShape 7" descr="Image result for nega odojÄeta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AutoShape 9" descr="Image result for nega odojÄeta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81" name="Picture 13" descr="Baby Inside White Bathtub With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47" y="3508239"/>
            <a:ext cx="4425102" cy="32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60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415" y="127352"/>
            <a:ext cx="5699078" cy="1325563"/>
          </a:xfrm>
        </p:spPr>
        <p:txBody>
          <a:bodyPr>
            <a:normAutofit/>
          </a:bodyPr>
          <a:lstStyle/>
          <a:p>
            <a:r>
              <a:rPr lang="sr-Latn-RS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 usne </a:t>
            </a:r>
            <a:r>
              <a:rPr lang="sr-Latn-RS" alt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duplje</a:t>
            </a:r>
            <a:endParaRPr lang="sr-Latn-RS" alt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585" y="1501817"/>
            <a:ext cx="6741995" cy="4579393"/>
          </a:xfrm>
        </p:spPr>
        <p:txBody>
          <a:bodyPr>
            <a:noAutofit/>
          </a:bodyPr>
          <a:lstStyle/>
          <a:p>
            <a:r>
              <a:rPr lang="sr-Latn-R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Kod novorođenčeta nega se sprovodi  prebrisavanjem usne duplje gazom namotanom na prst i ovlaženom fiziološkim rastvorom.  </a:t>
            </a:r>
            <a:endParaRPr lang="sr-Latn-RS" alt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Kod 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odojčadi</a:t>
            </a:r>
            <a:r>
              <a:rPr lang="sr-Cyrl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takođe, </a:t>
            </a:r>
            <a:r>
              <a:rPr lang="sr-Latn-R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posebno kada niču zubići, prebrisavanje ima i funkciju masaža desni koja prija bebi</a:t>
            </a: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sr-Latn-R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R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7" name="Picture 5" descr="Image result for nega usne dupljenovoroÄenÄ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411" y="1451210"/>
            <a:ext cx="4630000" cy="4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2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917" y="-32523"/>
            <a:ext cx="10515600" cy="1325563"/>
          </a:xfrm>
        </p:spPr>
        <p:txBody>
          <a:bodyPr>
            <a:normAutofit/>
          </a:bodyPr>
          <a:lstStyle/>
          <a:p>
            <a:r>
              <a:rPr lang="sr-Latn-RS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Koža glave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917" y="1006758"/>
            <a:ext cx="11222510" cy="4351338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Temenjača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je rezultat prekomernog rada lojnih žlezda, koje počinju da proizvode suviše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masti. </a:t>
            </a:r>
          </a:p>
          <a:p>
            <a:pPr algn="just">
              <a:buFontTx/>
              <a:buNone/>
            </a:pP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Ponekad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temenjača nastaje usled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preosetljivosti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kože glave na preparate za higijenu koji se koriste, a ne isperu se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dobro,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posebno kada beba ima gustu kosu ili roditelji previše nežno peru bebinu kosicu, plašeći se bebine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fontane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sr-Latn-R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pic>
        <p:nvPicPr>
          <p:cNvPr id="9221" name="Picture 5" descr="Image result for temenjaÄ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9" y="4244188"/>
            <a:ext cx="4741960" cy="249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Image result for temenjaÄ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292" y="4230540"/>
            <a:ext cx="5174025" cy="249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20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Rectangle 10"/>
          <p:cNvSpPr>
            <a:spLocks noGrp="1" noChangeArrowheads="1"/>
          </p:cNvSpPr>
          <p:nvPr>
            <p:ph type="title"/>
          </p:nvPr>
        </p:nvSpPr>
        <p:spPr>
          <a:xfrm>
            <a:off x="343467" y="290561"/>
            <a:ext cx="10984173" cy="563562"/>
          </a:xfrm>
        </p:spPr>
        <p:txBody>
          <a:bodyPr>
            <a:noAutofit/>
          </a:bodyPr>
          <a:lstStyle/>
          <a:p>
            <a:r>
              <a:rPr lang="sr-Latn-R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Postupak za </a:t>
            </a:r>
            <a:r>
              <a:rPr lang="sr-Latn-RS" alt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odstranjivanje </a:t>
            </a:r>
            <a:r>
              <a:rPr lang="sr-Latn-R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temenjače:</a:t>
            </a:r>
          </a:p>
        </p:txBody>
      </p:sp>
      <p:pic>
        <p:nvPicPr>
          <p:cNvPr id="28681" name="Picture 9" descr="Image result for nega temenjaÄ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011" y="4709306"/>
            <a:ext cx="3276989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2135" y="990600"/>
            <a:ext cx="8980227" cy="5765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Dva do tri sata pre kupanja utrljati bebi ulje na deo glave gde se nalaze naslage. </a:t>
            </a:r>
          </a:p>
          <a:p>
            <a:pPr>
              <a:lnSpc>
                <a:spcPct val="80000"/>
              </a:lnSpc>
            </a:pP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Kada naslage omekšaju odstranite ih pažljivo četkom ili češljićem.  </a:t>
            </a:r>
          </a:p>
          <a:p>
            <a:pPr>
              <a:lnSpc>
                <a:spcPct val="80000"/>
              </a:lnSpc>
            </a:pP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Posle kupanja, pranja i dovoljnog ispiranja kose potrebno je bebi dobro istrljati 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glavicu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peškirom.</a:t>
            </a:r>
          </a:p>
          <a:p>
            <a:pPr>
              <a:lnSpc>
                <a:spcPct val="80000"/>
              </a:lnSpc>
            </a:pP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Nakon toga, kada je kosa suva, bebi češljem očešljati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kosu</a:t>
            </a:r>
            <a:r>
              <a:rPr lang="sr-Cyrl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Češlja se suprotno od rasta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dlake,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dugo i strpljivo, skidajući deo po deo naslaga. Postupak ponoviti pri sledećem kupanju dok se temenjača potpuno ne povuče.  </a:t>
            </a:r>
          </a:p>
          <a:p>
            <a:pPr>
              <a:lnSpc>
                <a:spcPct val="80000"/>
              </a:lnSpc>
            </a:pPr>
            <a:endParaRPr lang="sr-Latn-R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10654" y="310531"/>
            <a:ext cx="10515600" cy="1325563"/>
          </a:xfrm>
        </p:spPr>
        <p:txBody>
          <a:bodyPr/>
          <a:lstStyle/>
          <a:p>
            <a:r>
              <a:rPr lang="sr-Latn-R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Toaleta nosa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119" y="1636095"/>
            <a:ext cx="7527878" cy="4351338"/>
          </a:xfrm>
        </p:spPr>
        <p:txBody>
          <a:bodyPr>
            <a:normAutofit/>
          </a:bodyPr>
          <a:lstStyle/>
          <a:p>
            <a:r>
              <a:rPr lang="sr-Latn-R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Bebin nosić se sam čisti, tako što sekret za sebe vezuje prljavštinu i izbacuje je. Dodatna nega nosića je potrebna samo ako nosić luči previše sekreta - kada se beba prehladi .</a:t>
            </a:r>
            <a:r>
              <a:rPr lang="sr-Latn-R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45" name="Picture 5" descr="Image result for toaleta nosa kod be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722" y="1636096"/>
            <a:ext cx="4224830" cy="464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24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9416" y="1258"/>
            <a:ext cx="10515600" cy="1325563"/>
          </a:xfrm>
        </p:spPr>
        <p:txBody>
          <a:bodyPr>
            <a:normAutofit/>
          </a:bodyPr>
          <a:lstStyle/>
          <a:p>
            <a:r>
              <a:rPr lang="sr-Latn-RS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 noktiju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061" y="1117480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Nakon bebinog rođenja bebini nokti su dosta meki, krti i lomljivi, uglavnom se ne seku dok beba ne napuni mesec dana. </a:t>
            </a:r>
          </a:p>
          <a:p>
            <a:pPr>
              <a:lnSpc>
                <a:spcPct val="90000"/>
              </a:lnSpc>
            </a:pP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Nakon mesec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dana,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kada su nokti malo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očvrsnuli,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može se početi sa njihovim skraćivanjem.</a:t>
            </a:r>
          </a:p>
          <a:p>
            <a:pPr>
              <a:lnSpc>
                <a:spcPct val="90000"/>
              </a:lnSpc>
            </a:pP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Koriste se makazice sa zaobljenim vrhom, pre i nakon upotrebe makazice očistiti sa malo vate namočene u alkohol. </a:t>
            </a:r>
          </a:p>
        </p:txBody>
      </p:sp>
      <p:pic>
        <p:nvPicPr>
          <p:cNvPr id="11272" name="Picture 8" descr="Image result for nega noktiju  kod be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83" y="4544705"/>
            <a:ext cx="3310239" cy="231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Grayscale Photography of Baby Holding Fin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73" y="4544704"/>
            <a:ext cx="3469944" cy="231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0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7825" y="40944"/>
            <a:ext cx="10515600" cy="1325563"/>
          </a:xfrm>
        </p:spPr>
        <p:txBody>
          <a:bodyPr>
            <a:normAutofit/>
          </a:bodyPr>
          <a:lstStyle/>
          <a:p>
            <a:r>
              <a:rPr lang="sr-Latn-RS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 noktiju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233" y="1325563"/>
            <a:ext cx="9850271" cy="528509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Nokte je najbolje seći nakon kupanja,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jer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će tada omekšati  pa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ćete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ih lakše skratiti. </a:t>
            </a:r>
          </a:p>
          <a:p>
            <a:pPr>
              <a:lnSpc>
                <a:spcPct val="80000"/>
              </a:lnSpc>
            </a:pP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Pre nego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što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 skrati nokat, jagodice se pritisnu prema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dole;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tako se sprečava zarezivanje kožice ispod nokta. </a:t>
            </a:r>
          </a:p>
          <a:p>
            <a:pPr>
              <a:lnSpc>
                <a:spcPct val="80000"/>
              </a:lnSpc>
            </a:pP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Nokte uvek seći u pravoj liniji, bez uglova</a:t>
            </a:r>
          </a:p>
          <a:p>
            <a:pPr>
              <a:lnSpc>
                <a:spcPct val="80000"/>
              </a:lnSpc>
            </a:pP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Bebin dlan i prst pridržavati jednom rukom, a nokat seći drugom rukom. </a:t>
            </a:r>
          </a:p>
          <a:p>
            <a:pPr>
              <a:lnSpc>
                <a:spcPct val="80000"/>
              </a:lnSpc>
            </a:pP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Ako je beba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nemirna,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noktiće iseći dok spava.</a:t>
            </a:r>
          </a:p>
          <a:p>
            <a:pPr>
              <a:lnSpc>
                <a:spcPct val="80000"/>
              </a:lnSpc>
            </a:pP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Nokti na nogama dosta sporije rastu, pa ih nije </a:t>
            </a:r>
            <a:r>
              <a:rPr lang="sr-Latn-R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potrebno </a:t>
            </a:r>
            <a:r>
              <a:rPr lang="sr-Latn-R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seći često kao na rukama.</a:t>
            </a:r>
            <a:r>
              <a:rPr lang="sr-Latn-R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296" name="Picture 8" descr="Babies Feet Selective Focus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875" y="-1"/>
            <a:ext cx="3198125" cy="213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2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1079</Words>
  <Application>Microsoft Office PowerPoint</Application>
  <PresentationFormat>Widescreen</PresentationFormat>
  <Paragraphs>99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Office tema</vt:lpstr>
      <vt:lpstr>NEGA I HIGIJENA NOVOROĐENČETA I ODOJČETA</vt:lpstr>
      <vt:lpstr>Koža</vt:lpstr>
      <vt:lpstr>Kupanje</vt:lpstr>
      <vt:lpstr>Nega usne duplje</vt:lpstr>
      <vt:lpstr>Koža glave</vt:lpstr>
      <vt:lpstr>Postupak za odstranjivanje temenjače:</vt:lpstr>
      <vt:lpstr>Toaleta nosa</vt:lpstr>
      <vt:lpstr>Nega noktiju</vt:lpstr>
      <vt:lpstr>Nega noktiju</vt:lpstr>
      <vt:lpstr>Nega genitalija kod devojčica</vt:lpstr>
      <vt:lpstr>Nega genitalija kod dečaka</vt:lpstr>
      <vt:lpstr>Higijena bebine garderobe</vt:lpstr>
      <vt:lpstr>Higijena bebine garderobe</vt:lpstr>
      <vt:lpstr>Higijena bebine garderobe</vt:lpstr>
      <vt:lpstr>Higijena bebinog pribora</vt:lpstr>
      <vt:lpstr>Pranje zubića</vt:lpstr>
      <vt:lpstr>PowerPoint Presentation</vt:lpstr>
      <vt:lpstr>PowerPoint Presentation</vt:lpstr>
      <vt:lpstr>Bebine igračke</vt:lpstr>
      <vt:lpstr>PowerPoint Presentation</vt:lpstr>
      <vt:lpstr>PowerPoint Presentation</vt:lpstr>
    </vt:vector>
  </TitlesOfParts>
  <Company>Institut za javno zdravlje Vojvodine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Dušan Čanković</dc:creator>
  <cp:lastModifiedBy>Korisnik</cp:lastModifiedBy>
  <cp:revision>107</cp:revision>
  <dcterms:created xsi:type="dcterms:W3CDTF">2020-02-26T08:59:08Z</dcterms:created>
  <dcterms:modified xsi:type="dcterms:W3CDTF">2020-12-07T15:50:38Z</dcterms:modified>
</cp:coreProperties>
</file>